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IBM Plex Sans"/>
      <p:regular r:id="rId16"/>
      <p:bold r:id="rId17"/>
      <p:italic r:id="rId18"/>
      <p:boldItalic r:id="rId19"/>
    </p:embeddedFont>
    <p:embeddedFont>
      <p:font typeface="Sora SemiBold"/>
      <p:regular r:id="rId20"/>
      <p:bold r:id="rId21"/>
    </p:embeddedFont>
    <p:embeddedFont>
      <p:font typeface="IBM Plex Sans Medium"/>
      <p:regular r:id="rId22"/>
      <p:bold r:id="rId23"/>
      <p:italic r:id="rId24"/>
      <p:boldItalic r:id="rId25"/>
    </p:embeddedFont>
    <p:embeddedFont>
      <p:font typeface="Sora Light"/>
      <p:regular r:id="rId26"/>
      <p:bold r:id="rId27"/>
    </p:embeddedFont>
    <p:embeddedFont>
      <p:font typeface="Sora ExtraLight"/>
      <p:regular r:id="rId28"/>
      <p:bold r:id="rId29"/>
    </p:embeddedFont>
    <p:embeddedFont>
      <p:font typeface="Sora"/>
      <p:regular r:id="rId30"/>
      <p:bold r:id="rId31"/>
    </p:embeddedFont>
    <p:embeddedFont>
      <p:font typeface="Sora Medium"/>
      <p:regular r:id="rId32"/>
      <p:bold r:id="rId33"/>
    </p:embeddedFont>
    <p:embeddedFont>
      <p:font typeface="IBM Plex Sa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-bold.fntdata"/><Relationship Id="rId30" Type="http://schemas.openxmlformats.org/officeDocument/2006/relationships/font" Target="fonts/Sora-regular.fntdata"/><Relationship Id="rId33" Type="http://schemas.openxmlformats.org/officeDocument/2006/relationships/font" Target="fonts/SoraMedium-bold.fntdata"/><Relationship Id="rId32" Type="http://schemas.openxmlformats.org/officeDocument/2006/relationships/font" Target="fonts/SoraMedium-regular.fntdata"/><Relationship Id="rId35" Type="http://schemas.openxmlformats.org/officeDocument/2006/relationships/font" Target="fonts/IBMPlexSansSemiBold-bold.fntdata"/><Relationship Id="rId34" Type="http://schemas.openxmlformats.org/officeDocument/2006/relationships/font" Target="fonts/IBMPlexSansSemiBold-regular.fntdata"/><Relationship Id="rId37" Type="http://schemas.openxmlformats.org/officeDocument/2006/relationships/font" Target="fonts/IBMPlexSansSemiBold-boldItalic.fntdata"/><Relationship Id="rId36" Type="http://schemas.openxmlformats.org/officeDocument/2006/relationships/font" Target="fonts/IBMPlexSansSemiBold-italic.fntdata"/><Relationship Id="rId20" Type="http://schemas.openxmlformats.org/officeDocument/2006/relationships/font" Target="fonts/SoraSemiBold-regular.fntdata"/><Relationship Id="rId22" Type="http://schemas.openxmlformats.org/officeDocument/2006/relationships/font" Target="fonts/IBMPlexSansMedium-regular.fntdata"/><Relationship Id="rId21" Type="http://schemas.openxmlformats.org/officeDocument/2006/relationships/font" Target="fonts/SoraSemiBold-bold.fntdata"/><Relationship Id="rId24" Type="http://schemas.openxmlformats.org/officeDocument/2006/relationships/font" Target="fonts/IBMPlexSansMedium-italic.fntdata"/><Relationship Id="rId23" Type="http://schemas.openxmlformats.org/officeDocument/2006/relationships/font" Target="fonts/IBMPlexSansMedium-bold.fntdata"/><Relationship Id="rId26" Type="http://schemas.openxmlformats.org/officeDocument/2006/relationships/font" Target="fonts/SoraLight-regular.fntdata"/><Relationship Id="rId25" Type="http://schemas.openxmlformats.org/officeDocument/2006/relationships/font" Target="fonts/IBMPlexSansMedium-boldItalic.fntdata"/><Relationship Id="rId28" Type="http://schemas.openxmlformats.org/officeDocument/2006/relationships/font" Target="fonts/SoraExtraLight-regular.fntdata"/><Relationship Id="rId27" Type="http://schemas.openxmlformats.org/officeDocument/2006/relationships/font" Target="fonts/SoraLight-bold.fntdata"/><Relationship Id="rId29" Type="http://schemas.openxmlformats.org/officeDocument/2006/relationships/font" Target="fonts/SoraExtra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BMPlexSans-bold.fntdata"/><Relationship Id="rId16" Type="http://schemas.openxmlformats.org/officeDocument/2006/relationships/font" Target="fonts/IBMPlexSans-regular.fntdata"/><Relationship Id="rId19" Type="http://schemas.openxmlformats.org/officeDocument/2006/relationships/font" Target="fonts/IBMPlexSans-boldItalic.fntdata"/><Relationship Id="rId18" Type="http://schemas.openxmlformats.org/officeDocument/2006/relationships/font" Target="fonts/IBMPlex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abb09c5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abb09c5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abb09c5b1a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abb09c5b1a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abb09c5b1a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abb09c5b1a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abb09c5b1a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abb09c5b1a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abb09c5b1a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abb09c5b1a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abb09c5b1a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abb09c5b1a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abb09c5b1a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abb09c5b1a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abb09c5b1a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abb09c5b1a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abb09c5b1a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abb09c5b1a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abb09c5b1a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abb09c5b1a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Relationship Id="rId4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idx="2" type="subTitle"/>
          </p:nvPr>
        </p:nvSpPr>
        <p:spPr>
          <a:xfrm>
            <a:off x="138475" y="228600"/>
            <a:ext cx="21645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CSCI 166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Fall 2025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89" name="Google Shape;889;p51"/>
          <p:cNvSpPr txBox="1"/>
          <p:nvPr>
            <p:ph type="title"/>
          </p:nvPr>
        </p:nvSpPr>
        <p:spPr>
          <a:xfrm>
            <a:off x="74600" y="2284625"/>
            <a:ext cx="5876700" cy="20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DQN vs Double DQN on Atari Pong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0" name="Google Shape;890;p51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Isac Lopez</a:t>
            </a:r>
            <a:endParaRPr sz="17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57" name="Google Shape;957;p60"/>
          <p:cNvSpPr txBox="1"/>
          <p:nvPr>
            <p:ph idx="1" type="body"/>
          </p:nvPr>
        </p:nvSpPr>
        <p:spPr>
          <a:xfrm>
            <a:off x="311700" y="1152475"/>
            <a:ext cx="4473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DQN + Double DQN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Compared learning curves &amp; gameplay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Clear benefits to Double DQ</a:t>
            </a:r>
            <a:endParaRPr sz="1600"/>
          </a:p>
        </p:txBody>
      </p:sp>
      <p:pic>
        <p:nvPicPr>
          <p:cNvPr descr="Introducing My Daughter to Pong — Every* Game Console in Order ..." id="958" name="Google Shape;958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848" r="7848" t="0"/>
          <a:stretch/>
        </p:blipFill>
        <p:spPr>
          <a:xfrm>
            <a:off x="5303699" y="1727100"/>
            <a:ext cx="3840298" cy="34164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2"/>
          <p:cNvSpPr txBox="1"/>
          <p:nvPr>
            <p:ph idx="1" type="body"/>
          </p:nvPr>
        </p:nvSpPr>
        <p:spPr>
          <a:xfrm>
            <a:off x="311700" y="1152475"/>
            <a:ext cx="4473900" cy="13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Pong is a classic RL benchmarking environment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Simple discrete actions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Ideal for comparing DQN variants</a:t>
            </a:r>
            <a:endParaRPr sz="1700"/>
          </a:p>
        </p:txBody>
      </p:sp>
      <p:sp>
        <p:nvSpPr>
          <p:cNvPr id="896" name="Google Shape;89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descr="a black background with a white circle in the middle and two white lines . (Provided by Tenor)" id="897" name="Google Shape;897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-3380" t="0"/>
          <a:stretch/>
        </p:blipFill>
        <p:spPr>
          <a:xfrm>
            <a:off x="4837675" y="1017725"/>
            <a:ext cx="4473900" cy="2698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903" name="Google Shape;903;p53"/>
          <p:cNvSpPr txBox="1"/>
          <p:nvPr>
            <p:ph idx="1" type="body"/>
          </p:nvPr>
        </p:nvSpPr>
        <p:spPr>
          <a:xfrm>
            <a:off x="311700" y="1152475"/>
            <a:ext cx="4473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Observation: (4, 84, 84) stacked frames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Actions: NOOP, UP, DOWN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Sparse rewards: +1 / -1</a:t>
            </a:r>
            <a:endParaRPr sz="1600"/>
          </a:p>
        </p:txBody>
      </p:sp>
      <p:pic>
        <p:nvPicPr>
          <p:cNvPr descr="a ping pong game is shown on a yellow and purple screen (Provided by Tenor)" id="904" name="Google Shape;904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41" r="651" t="0"/>
          <a:stretch/>
        </p:blipFill>
        <p:spPr>
          <a:xfrm>
            <a:off x="4785600" y="1152775"/>
            <a:ext cx="4046726" cy="341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DQN</a:t>
            </a:r>
            <a:endParaRPr/>
          </a:p>
        </p:txBody>
      </p:sp>
      <p:sp>
        <p:nvSpPr>
          <p:cNvPr id="910" name="Google Shape;910;p54"/>
          <p:cNvSpPr txBox="1"/>
          <p:nvPr>
            <p:ph idx="1" type="body"/>
          </p:nvPr>
        </p:nvSpPr>
        <p:spPr>
          <a:xfrm>
            <a:off x="311700" y="1152475"/>
            <a:ext cx="4473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ConvNet → FC → |A|-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Experience replay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Target network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Epsilon-greedy exploration</a:t>
            </a:r>
            <a:endParaRPr sz="1600"/>
          </a:p>
        </p:txBody>
      </p:sp>
      <p:pic>
        <p:nvPicPr>
          <p:cNvPr descr="the atari logo is on a black background with a rainbow of colors . (Provided by Tenor)" id="911" name="Google Shape;9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400" y="2123650"/>
            <a:ext cx="4053600" cy="301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DQN</a:t>
            </a:r>
            <a:endParaRPr/>
          </a:p>
        </p:txBody>
      </p:sp>
      <p:sp>
        <p:nvSpPr>
          <p:cNvPr id="917" name="Google Shape;917;p55"/>
          <p:cNvSpPr txBox="1"/>
          <p:nvPr>
            <p:ph idx="1" type="body"/>
          </p:nvPr>
        </p:nvSpPr>
        <p:spPr>
          <a:xfrm>
            <a:off x="311700" y="1152475"/>
            <a:ext cx="44739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Fixes Q-value overestimation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Online net selects action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Target net evaluates action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More stable learning</a:t>
            </a:r>
            <a:endParaRPr sz="1600"/>
          </a:p>
        </p:txBody>
      </p:sp>
      <p:pic>
        <p:nvPicPr>
          <p:cNvPr descr="a cat is playing pong on a table with a blue ball (Provided by Tenor)" id="918" name="Google Shape;9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400" y="2107375"/>
            <a:ext cx="4053600" cy="303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24" name="Google Shape;924;p56"/>
          <p:cNvSpPr txBox="1"/>
          <p:nvPr>
            <p:ph idx="1" type="body"/>
          </p:nvPr>
        </p:nvSpPr>
        <p:spPr>
          <a:xfrm>
            <a:off x="311700" y="1019550"/>
            <a:ext cx="4473900" cy="15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Baseline: noisy, unstable Double DQN Results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Double DQN: smoother, faster improvement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Better Q-value stability </a:t>
            </a:r>
            <a:endParaRPr sz="1600"/>
          </a:p>
        </p:txBody>
      </p:sp>
      <p:pic>
        <p:nvPicPr>
          <p:cNvPr id="925" name="Google Shape;925;p56" title="166doub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400" y="2583451"/>
            <a:ext cx="4275600" cy="25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6" title="166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3450"/>
            <a:ext cx="4275601" cy="25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7"/>
          <p:cNvSpPr txBox="1"/>
          <p:nvPr>
            <p:ph type="title"/>
          </p:nvPr>
        </p:nvSpPr>
        <p:spPr>
          <a:xfrm>
            <a:off x="311700" y="445025"/>
            <a:ext cx="409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DQN: Early</a:t>
            </a:r>
            <a:endParaRPr/>
          </a:p>
        </p:txBody>
      </p:sp>
      <p:sp>
        <p:nvSpPr>
          <p:cNvPr id="932" name="Google Shape;932;p57"/>
          <p:cNvSpPr txBox="1"/>
          <p:nvPr>
            <p:ph idx="1" type="body"/>
          </p:nvPr>
        </p:nvSpPr>
        <p:spPr>
          <a:xfrm>
            <a:off x="2335050" y="4391950"/>
            <a:ext cx="4473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 Early policy: random paddle movement</a:t>
            </a:r>
            <a:endParaRPr sz="1600"/>
          </a:p>
        </p:txBody>
      </p:sp>
      <p:sp>
        <p:nvSpPr>
          <p:cNvPr id="933" name="Google Shape;933;p57"/>
          <p:cNvSpPr txBox="1"/>
          <p:nvPr/>
        </p:nvSpPr>
        <p:spPr>
          <a:xfrm>
            <a:off x="4785600" y="445025"/>
            <a:ext cx="4341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Double DQN: Early</a:t>
            </a:r>
            <a:endParaRPr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34" name="Google Shape;934;p57" title="pong_early-episode-0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2468225" cy="32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57" title="pong_Double_early-episode-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287" y="1017725"/>
            <a:ext cx="2570834" cy="3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8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DQN: Learned</a:t>
            </a:r>
            <a:endParaRPr/>
          </a:p>
        </p:txBody>
      </p:sp>
      <p:sp>
        <p:nvSpPr>
          <p:cNvPr id="941" name="Google Shape;941;p58"/>
          <p:cNvSpPr txBox="1"/>
          <p:nvPr>
            <p:ph idx="1" type="body"/>
          </p:nvPr>
        </p:nvSpPr>
        <p:spPr>
          <a:xfrm>
            <a:off x="2235000" y="4543025"/>
            <a:ext cx="4473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 Learned policy: controlled, tracks ball</a:t>
            </a:r>
            <a:endParaRPr sz="1600"/>
          </a:p>
        </p:txBody>
      </p:sp>
      <p:sp>
        <p:nvSpPr>
          <p:cNvPr id="942" name="Google Shape;942;p58"/>
          <p:cNvSpPr txBox="1"/>
          <p:nvPr/>
        </p:nvSpPr>
        <p:spPr>
          <a:xfrm>
            <a:off x="5003400" y="445025"/>
            <a:ext cx="414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Double DQN: Learned</a:t>
            </a:r>
            <a:endParaRPr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43" name="Google Shape;943;p58" title="pong_learned-episode-0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2453714" cy="3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8" title="pong_Double_learned-episode-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389" y="1170125"/>
            <a:ext cx="2453714" cy="32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950" name="Google Shape;950;p59"/>
          <p:cNvSpPr txBox="1"/>
          <p:nvPr/>
        </p:nvSpPr>
        <p:spPr>
          <a:xfrm>
            <a:off x="445425" y="1495225"/>
            <a:ext cx="41265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"/>
              <a:buChar char="●"/>
            </a:pPr>
            <a:r>
              <a:rPr lang="en" sz="1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Sparse rewards were challenging</a:t>
            </a:r>
            <a:endParaRPr sz="1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"/>
              <a:buChar char="●"/>
            </a:pPr>
            <a:r>
              <a:rPr lang="en" sz="1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Double DQN improved stability  </a:t>
            </a:r>
            <a:endParaRPr sz="1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ra"/>
              <a:buChar char="●"/>
            </a:pPr>
            <a:r>
              <a:rPr lang="en" sz="1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Future: PER, N-step, Dueling, sticky actions</a:t>
            </a:r>
            <a:endParaRPr sz="20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a black and white photo of a couple playing a game on a commodore (Provided by Tenor)" id="951" name="Google Shape;9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025" y="1333413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